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80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8"/>
  </p:notesMasterIdLst>
  <p:sldIdLst>
    <p:sldId id="256" r:id="rId2"/>
    <p:sldId id="304" r:id="rId3"/>
    <p:sldId id="263" r:id="rId4"/>
    <p:sldId id="289" r:id="rId5"/>
    <p:sldId id="292" r:id="rId6"/>
    <p:sldId id="293" r:id="rId7"/>
    <p:sldId id="290" r:id="rId8"/>
    <p:sldId id="300" r:id="rId9"/>
    <p:sldId id="299" r:id="rId10"/>
    <p:sldId id="268" r:id="rId11"/>
    <p:sldId id="280" r:id="rId12"/>
    <p:sldId id="282" r:id="rId13"/>
    <p:sldId id="286" r:id="rId14"/>
    <p:sldId id="296" r:id="rId15"/>
    <p:sldId id="301" r:id="rId16"/>
    <p:sldId id="302" r:id="rId17"/>
    <p:sldId id="303" r:id="rId18"/>
    <p:sldId id="277" r:id="rId19"/>
    <p:sldId id="278" r:id="rId20"/>
    <p:sldId id="279" r:id="rId21"/>
    <p:sldId id="281" r:id="rId22"/>
    <p:sldId id="294" r:id="rId23"/>
    <p:sldId id="267" r:id="rId24"/>
    <p:sldId id="287" r:id="rId25"/>
    <p:sldId id="259" r:id="rId26"/>
    <p:sldId id="284" r:id="rId27"/>
    <p:sldId id="264" r:id="rId28"/>
    <p:sldId id="265" r:id="rId29"/>
    <p:sldId id="270" r:id="rId30"/>
    <p:sldId id="285" r:id="rId31"/>
    <p:sldId id="271" r:id="rId32"/>
    <p:sldId id="295" r:id="rId33"/>
    <p:sldId id="262" r:id="rId34"/>
    <p:sldId id="269" r:id="rId35"/>
    <p:sldId id="297" r:id="rId36"/>
    <p:sldId id="298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26" autoAdjust="0"/>
    <p:restoredTop sz="94660"/>
  </p:normalViewPr>
  <p:slideViewPr>
    <p:cSldViewPr snapToGrid="0">
      <p:cViewPr>
        <p:scale>
          <a:sx n="100" d="100"/>
          <a:sy n="100" d="100"/>
        </p:scale>
        <p:origin x="192" y="7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B310DD-15A6-4E75-973C-196CD8BAE64D}" type="datetimeFigureOut">
              <a:rPr lang="ko-KR" altLang="en-US" smtClean="0"/>
              <a:t>2018-06-02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421FE3-4FC4-435C-A5B1-9EBBEF839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569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21FE3-4FC4-435C-A5B1-9EBBEF8391A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660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F6BBC-BB2E-4A9A-84BC-462CA0C453FC}" type="datetime1">
              <a:rPr lang="ko-KR" altLang="en-US" smtClean="0"/>
              <a:t>2018-06-02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357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83B1-806A-430B-9E4D-8F65FC73D385}" type="datetime1">
              <a:rPr lang="ko-KR" altLang="en-US" smtClean="0"/>
              <a:t>2018-06-02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74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C90CF-3CE3-4166-BBDF-8721165DCE8D}" type="datetime1">
              <a:rPr lang="ko-KR" altLang="en-US" smtClean="0"/>
              <a:t>2018-06-02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652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9507" y="115041"/>
            <a:ext cx="11441723" cy="1026006"/>
          </a:xfrm>
        </p:spPr>
        <p:txBody>
          <a:bodyPr/>
          <a:lstStyle>
            <a:lvl1pPr>
              <a:defRPr b="1" u="sng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9507" y="1320800"/>
            <a:ext cx="11441723" cy="50355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ü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Ø"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359507" y="6487498"/>
            <a:ext cx="2743200" cy="365125"/>
          </a:xfrm>
        </p:spPr>
        <p:txBody>
          <a:bodyPr/>
          <a:lstStyle/>
          <a:p>
            <a:fld id="{349DBF5B-A9C4-4F15-BD3B-6D1F4DA56157}" type="datetime1">
              <a:rPr lang="ko-KR" altLang="en-US" smtClean="0"/>
              <a:t>2018-06-02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235569" y="6487498"/>
            <a:ext cx="5705231" cy="365125"/>
          </a:xfrm>
        </p:spPr>
        <p:txBody>
          <a:bodyPr/>
          <a:lstStyle>
            <a:lvl1pPr>
              <a:defRPr i="0"/>
            </a:lvl1pPr>
          </a:lstStyle>
          <a:p>
            <a:r>
              <a:rPr lang="ko-KR" altLang="en-US" dirty="0" smtClean="0"/>
              <a:t>그림으로 보는</a:t>
            </a:r>
            <a:r>
              <a:rPr lang="en-US" altLang="ko-KR" dirty="0" smtClean="0"/>
              <a:t>Deep Neural Network </a:t>
            </a:r>
            <a:r>
              <a:rPr lang="ko-KR" altLang="en-US" dirty="0" smtClean="0"/>
              <a:t>근 현대사 </a:t>
            </a:r>
            <a:r>
              <a:rPr lang="en-US" altLang="ko-KR" dirty="0" smtClean="0"/>
              <a:t>by </a:t>
            </a:r>
            <a:r>
              <a:rPr lang="ko-KR" altLang="en-US" dirty="0" smtClean="0"/>
              <a:t>이충기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058030" y="6487498"/>
            <a:ext cx="2743200" cy="365125"/>
          </a:xfrm>
        </p:spPr>
        <p:txBody>
          <a:bodyPr/>
          <a:lstStyle/>
          <a:p>
            <a:fld id="{BA983562-D7EA-4923-B1EF-37CD1CB918C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44804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9C23E-881C-48BE-9091-8B66B2D5CD31}" type="datetime1">
              <a:rPr lang="ko-KR" altLang="en-US" smtClean="0"/>
              <a:t>2018-06-02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425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DDDE8-FC42-45C0-A398-D29A06E5E82F}" type="datetime1">
              <a:rPr lang="ko-KR" altLang="en-US" smtClean="0"/>
              <a:t>2018-06-02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347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2DB54-DBF5-47C8-8969-C771E22860D9}" type="datetime1">
              <a:rPr lang="ko-KR" altLang="en-US" smtClean="0"/>
              <a:t>2018-06-02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128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7D041-AE75-481F-9FD6-A00D47EB0286}" type="datetime1">
              <a:rPr lang="ko-KR" altLang="en-US" smtClean="0"/>
              <a:t>2018-06-02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193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D9976-0225-488E-AC2B-7A3AA8D80AE2}" type="datetime1">
              <a:rPr lang="ko-KR" altLang="en-US" smtClean="0"/>
              <a:t>2018-06-02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850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3707D-726F-4A2C-A5D4-CF5AC5921B67}" type="datetime1">
              <a:rPr lang="ko-KR" altLang="en-US" smtClean="0"/>
              <a:t>2018-06-02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093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6DFB3-4F4F-4760-9B0A-24BC1B802750}" type="datetime1">
              <a:rPr lang="ko-KR" altLang="en-US" smtClean="0"/>
              <a:t>2018-06-02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812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E748A-B2B4-41A7-AA02-8E893F7C9B57}" type="datetime1">
              <a:rPr lang="ko-KR" altLang="en-US" smtClean="0"/>
              <a:t>2018-06-02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83562-D7EA-4923-B1EF-37CD1CB91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179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klee.brain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chungbrain" TargetMode="External"/><Relationship Id="rId4" Type="http://schemas.openxmlformats.org/officeDocument/2006/relationships/hyperlink" Target="mailto:chungki.lee@Samsung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s://github.com/vdumoulin/conv_arithmeti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tD0RvfBJqQ" TargetMode="External"/><Relationship Id="rId2" Type="http://schemas.openxmlformats.org/officeDocument/2006/relationships/hyperlink" Target="https://youtu.be/uMYhthKw1PU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youtu.be/_JB0AO7QxS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://darkpgmr.tistory.com/13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darkpgmr.tistory.com/13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darkpgmr.tistory.com/13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SAknTVJ16r4" TargetMode="External"/><Relationship Id="rId5" Type="http://schemas.openxmlformats.org/officeDocument/2006/relationships/image" Target="../media/image64.png"/><Relationship Id="rId10" Type="http://schemas.openxmlformats.org/officeDocument/2006/relationships/image" Target="../media/image68.png"/><Relationship Id="rId4" Type="http://schemas.openxmlformats.org/officeDocument/2006/relationships/image" Target="../media/image63.png"/><Relationship Id="rId9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://home.agh.edu.pl/~vlsi/AI/backp_t_en/backprop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apers.nips.cc/paper/4824-imagenet-classification-with-deep-convolutional-neural-networks.pdf" TargetMode="Externa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redirect?event=video_description&amp;v=x449QQDhMDE&amp;redir_token=k80TbPCFrXun0g1JDAHioLPKJFN8MTUyODA3MTQ1NkAxNTI3OTg1MDU2&amp;q=https%3A%2F%2Fwww.udacity.com%2Fcourse%2Fud730" TargetMode="External"/><Relationship Id="rId3" Type="http://schemas.openxmlformats.org/officeDocument/2006/relationships/hyperlink" Target="https://beamandrew.github.io/deeplearning/2017/02/23/deep_learning_101_part1.html" TargetMode="External"/><Relationship Id="rId7" Type="http://schemas.openxmlformats.org/officeDocument/2006/relationships/hyperlink" Target="http://darkpgmr.tistory.com/132" TargetMode="External"/><Relationship Id="rId2" Type="http://schemas.openxmlformats.org/officeDocument/2006/relationships/hyperlink" Target="http://emergent-enterprise.com/2016/10/why-deep-learning-is-suddenly-changing-your-life-part-i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aonple.blog.me/" TargetMode="External"/><Relationship Id="rId5" Type="http://schemas.openxmlformats.org/officeDocument/2006/relationships/hyperlink" Target="https://medium.com/@siddharthdas_32104/cnns-architectures-lenet-alexnet-vgg-googlenet-resnet-and-more-666091488df5" TargetMode="External"/><Relationship Id="rId4" Type="http://schemas.openxmlformats.org/officeDocument/2006/relationships/hyperlink" Target="https://www.slideshare.net/xavigiro/deep-learning-for-computer-vision-14-image-analytics-lasalle-2016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 smtClean="0"/>
              <a:t>그림으로 보는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b="1" dirty="0" smtClean="0"/>
              <a:t>Deep Neural Network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ko-KR" altLang="en-US" b="1" dirty="0" smtClean="0"/>
              <a:t>근 현대사</a:t>
            </a:r>
            <a:endParaRPr lang="ko-KR" altLang="en-US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180375"/>
            <a:ext cx="9144000" cy="1655762"/>
          </a:xfrm>
        </p:spPr>
        <p:txBody>
          <a:bodyPr>
            <a:normAutofit fontScale="92500" lnSpcReduction="10000"/>
          </a:bodyPr>
          <a:lstStyle/>
          <a:p>
            <a:endParaRPr lang="en-US" altLang="ko-KR" dirty="0" smtClean="0"/>
          </a:p>
          <a:p>
            <a:r>
              <a:rPr lang="en-US" altLang="ko-KR" dirty="0" smtClean="0"/>
              <a:t>Name: </a:t>
            </a:r>
            <a:r>
              <a:rPr lang="ko-KR" altLang="en-US" dirty="0" smtClean="0"/>
              <a:t>이충기 </a:t>
            </a:r>
            <a:r>
              <a:rPr lang="en-US" altLang="ko-KR" dirty="0" smtClean="0"/>
              <a:t>(Chungki Lee)</a:t>
            </a:r>
          </a:p>
          <a:p>
            <a:r>
              <a:rPr lang="en-US" altLang="ko-KR" dirty="0" smtClean="0"/>
              <a:t>Email: </a:t>
            </a:r>
            <a:r>
              <a:rPr lang="en-US" altLang="ko-KR" dirty="0" smtClean="0">
                <a:hlinkClick r:id="rId3"/>
              </a:rPr>
              <a:t>cklee.brain@gmail.com</a:t>
            </a:r>
            <a:r>
              <a:rPr lang="en-US" altLang="ko-KR" dirty="0" smtClean="0"/>
              <a:t>; </a:t>
            </a:r>
            <a:r>
              <a:rPr lang="en-US" altLang="ko-KR" dirty="0" smtClean="0">
                <a:hlinkClick r:id="rId4"/>
              </a:rPr>
              <a:t>chungki.lee@samsung.com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>
                <a:hlinkClick r:id="rId5"/>
              </a:rPr>
              <a:t>https://github.com/chungbrain</a:t>
            </a:r>
            <a:endParaRPr lang="en-US" altLang="ko-KR" dirty="0" smtClean="0"/>
          </a:p>
          <a:p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3789605"/>
            <a:ext cx="12192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74341" y="81776"/>
            <a:ext cx="12058186" cy="16355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/>
              <a:t>불필요한 노동에서 해방되고자</a:t>
            </a:r>
            <a:r>
              <a:rPr lang="en-US" altLang="ko-KR" sz="1200" smtClean="0"/>
              <a:t>,</a:t>
            </a:r>
            <a:r>
              <a:rPr lang="ko-KR" altLang="en-US" sz="1200" smtClean="0"/>
              <a:t> 다양한 자료를 인용했습니다</a:t>
            </a:r>
            <a:r>
              <a:rPr lang="en-US" altLang="ko-KR" sz="1200" smtClean="0"/>
              <a:t>. </a:t>
            </a:r>
            <a:r>
              <a:rPr lang="ko-KR" altLang="en-US" sz="1200" smtClean="0"/>
              <a:t>원작자님들에게 감사의 말을 드립니다</a:t>
            </a:r>
            <a:r>
              <a:rPr lang="en-US" altLang="ko-KR" sz="1200" smtClean="0"/>
              <a:t>. 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29464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이해를 돕기 위한 기타 정보들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Monte Carlo method </a:t>
            </a:r>
          </a:p>
          <a:p>
            <a:r>
              <a:rPr lang="en-US" altLang="ko-KR" sz="2400" dirty="0" smtClean="0"/>
              <a:t>1x1 </a:t>
            </a:r>
            <a:r>
              <a:rPr lang="en-US" altLang="ko-KR" sz="2400" dirty="0" smtClean="0"/>
              <a:t>convolution(inception)</a:t>
            </a:r>
            <a:endParaRPr lang="en-US" altLang="ko-KR" sz="2400" dirty="0" smtClean="0"/>
          </a:p>
          <a:p>
            <a:r>
              <a:rPr lang="en-US" altLang="ko-KR" sz="2400" dirty="0" smtClean="0"/>
              <a:t>Cross entropy cost function</a:t>
            </a:r>
          </a:p>
          <a:p>
            <a:r>
              <a:rPr lang="en-US" altLang="ko-KR" sz="2400" dirty="0" err="1" smtClean="0"/>
              <a:t>Softmax</a:t>
            </a:r>
            <a:endParaRPr lang="en-US" altLang="ko-KR" sz="2400" dirty="0" smtClean="0"/>
          </a:p>
          <a:p>
            <a:r>
              <a:rPr lang="en-US" altLang="ko-KR" sz="2400" dirty="0" smtClean="0"/>
              <a:t>Bagging/</a:t>
            </a:r>
            <a:r>
              <a:rPr lang="en-US" altLang="ko-KR" sz="2400" dirty="0" err="1" smtClean="0"/>
              <a:t>adaboost</a:t>
            </a:r>
            <a:endParaRPr lang="en-US" altLang="ko-KR" sz="2400" dirty="0" smtClean="0"/>
          </a:p>
          <a:p>
            <a:r>
              <a:rPr lang="en-US" altLang="ko-KR" sz="2400" dirty="0" smtClean="0"/>
              <a:t>Conditional </a:t>
            </a:r>
            <a:r>
              <a:rPr lang="en-US" altLang="ko-KR" sz="2400" dirty="0" smtClean="0"/>
              <a:t>random field (CRF</a:t>
            </a:r>
            <a:r>
              <a:rPr lang="en-US" altLang="ko-KR" sz="2400" dirty="0" smtClean="0"/>
              <a:t>) for semantic segmentation</a:t>
            </a:r>
            <a:endParaRPr lang="en-US" altLang="ko-KR" sz="2400" dirty="0" smtClean="0"/>
          </a:p>
          <a:p>
            <a:r>
              <a:rPr lang="en-US" altLang="ko-KR" sz="2400" dirty="0" smtClean="0"/>
              <a:t>Markov chain monte </a:t>
            </a:r>
            <a:r>
              <a:rPr lang="en-US" altLang="ko-KR" sz="2400" dirty="0" err="1" smtClean="0"/>
              <a:t>carlo</a:t>
            </a:r>
            <a:r>
              <a:rPr lang="en-US" altLang="ko-KR" sz="2400" dirty="0" smtClean="0"/>
              <a:t> (MCMC)</a:t>
            </a:r>
          </a:p>
          <a:p>
            <a:r>
              <a:rPr lang="en-US" altLang="ko-KR" sz="2400" dirty="0"/>
              <a:t>Convolution arithmetic (</a:t>
            </a:r>
            <a:r>
              <a:rPr lang="en-US" altLang="ko-KR" sz="2400" dirty="0">
                <a:hlinkClick r:id="rId2"/>
              </a:rPr>
              <a:t>https://</a:t>
            </a:r>
            <a:r>
              <a:rPr lang="en-US" altLang="ko-KR" sz="2400" dirty="0" smtClean="0">
                <a:hlinkClick r:id="rId2"/>
              </a:rPr>
              <a:t>github.com/vdumoulin/conv_arithmetic</a:t>
            </a:r>
            <a:r>
              <a:rPr lang="en-US" altLang="ko-KR" sz="2400" dirty="0" smtClean="0"/>
              <a:t>)</a:t>
            </a:r>
          </a:p>
          <a:p>
            <a:r>
              <a:rPr lang="en-US" altLang="ko-KR" sz="2400" dirty="0" smtClean="0"/>
              <a:t>Stochastic Gradient Decent (SGD), SGD + Momentum, </a:t>
            </a:r>
            <a:r>
              <a:rPr lang="en-US" altLang="ko-KR" sz="2400" dirty="0" smtClean="0"/>
              <a:t>Adam</a:t>
            </a:r>
          </a:p>
          <a:p>
            <a:r>
              <a:rPr lang="en-US" altLang="ko-KR" sz="2400" dirty="0"/>
              <a:t>Gradient/Jacobian/Hessian/Laplacian</a:t>
            </a:r>
            <a:endParaRPr lang="en-US" altLang="ko-KR" sz="2400" dirty="0" smtClean="0"/>
          </a:p>
          <a:p>
            <a:r>
              <a:rPr lang="en-US" altLang="ko-KR" sz="2400" dirty="0" smtClean="0"/>
              <a:t>Transfer learning with CNNs</a:t>
            </a:r>
          </a:p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10</a:t>
            </a:fld>
            <a:endParaRPr lang="ko-KR" altLang="en-US" dirty="0"/>
          </a:p>
        </p:txBody>
      </p:sp>
      <p:pic>
        <p:nvPicPr>
          <p:cNvPr id="1026" name="Picture 2" descr="monte carlo method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233" y="647091"/>
            <a:ext cx="60769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255" y="318182"/>
            <a:ext cx="1359477" cy="135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8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1x1 Convolution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227" y="3444726"/>
            <a:ext cx="5247606" cy="29326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227" y="315843"/>
            <a:ext cx="5247606" cy="29280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40" y="1690929"/>
            <a:ext cx="5598953" cy="314728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955" y="6356350"/>
            <a:ext cx="10463167" cy="471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1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Cross entropy cost function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아래 잘 정리되어 있음 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youtu.be/uMYhthKw1PU</a:t>
            </a:r>
            <a:r>
              <a:rPr lang="en-US" altLang="ko-KR" dirty="0" smtClean="0"/>
              <a:t>), </a:t>
            </a:r>
            <a:r>
              <a:rPr lang="ko-KR" altLang="en-US" dirty="0">
                <a:hlinkClick r:id="rId3"/>
              </a:rPr>
              <a:t>https://youtu.be/rtD0RvfBJqQ</a:t>
            </a:r>
            <a:r>
              <a:rPr lang="ko-KR" altLang="en-US" dirty="0"/>
              <a:t> </a:t>
            </a:r>
          </a:p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235569" y="6426538"/>
            <a:ext cx="5705231" cy="365125"/>
          </a:xfrm>
        </p:spPr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058030" y="6426538"/>
            <a:ext cx="2743200" cy="365125"/>
          </a:xfrm>
        </p:spPr>
        <p:txBody>
          <a:bodyPr/>
          <a:lstStyle/>
          <a:p>
            <a:fld id="{BA983562-D7EA-4923-B1EF-37CD1CB918CD}" type="slidenum">
              <a:rPr lang="ko-KR" altLang="en-US" smtClean="0"/>
              <a:t>12</a:t>
            </a:fld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790" y="2173460"/>
            <a:ext cx="9525825" cy="3330229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9984622" y="3027026"/>
            <a:ext cx="3358896" cy="2339921"/>
            <a:chOff x="10121782" y="3728066"/>
            <a:chExt cx="3358896" cy="2339921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21782" y="5113061"/>
              <a:ext cx="3358896" cy="95492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0121782" y="3728066"/>
              <a:ext cx="1962615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반면에 </a:t>
              </a:r>
              <a:r>
                <a:rPr lang="en-US" altLang="ko-KR" sz="1400" dirty="0" smtClean="0"/>
                <a:t>mean square error(MSE)</a:t>
              </a:r>
              <a:r>
                <a:rPr lang="ko-KR" altLang="en-US" sz="1400" dirty="0" smtClean="0"/>
                <a:t>는 </a:t>
              </a:r>
              <a:r>
                <a:rPr lang="en-US" altLang="ko-KR" sz="1400" dirty="0" smtClean="0"/>
                <a:t>activation function (</a:t>
              </a:r>
              <a:r>
                <a:rPr lang="el-GR" altLang="ko-KR" sz="1400" dirty="0" smtClean="0">
                  <a:ea typeface="맑은 고딕" panose="020B0503020000020004" pitchFamily="50" charset="-127"/>
                </a:rPr>
                <a:t>δ</a:t>
              </a:r>
              <a:r>
                <a:rPr lang="en-US" altLang="ko-KR" sz="1400" dirty="0" smtClean="0">
                  <a:ea typeface="맑은 고딕" panose="020B0503020000020004" pitchFamily="50" charset="-127"/>
                </a:rPr>
                <a:t>’</a:t>
              </a:r>
              <a:r>
                <a:rPr lang="en-US" altLang="ko-KR" sz="1400" dirty="0" smtClean="0"/>
                <a:t>) </a:t>
              </a:r>
              <a:r>
                <a:rPr lang="ko-KR" altLang="en-US" sz="1400" dirty="0" smtClean="0"/>
                <a:t>이 </a:t>
              </a:r>
              <a:r>
                <a:rPr lang="en-US" altLang="ko-KR" sz="1400" dirty="0" smtClean="0"/>
                <a:t>saturation </a:t>
              </a:r>
              <a:r>
                <a:rPr lang="ko-KR" altLang="en-US" sz="1400" dirty="0" smtClean="0"/>
                <a:t>되었을 때 </a:t>
              </a:r>
              <a:r>
                <a:rPr lang="en-US" altLang="ko-KR" sz="1400" dirty="0" smtClean="0"/>
                <a:t>(</a:t>
              </a:r>
              <a:r>
                <a:rPr lang="ko-KR" altLang="en-US" sz="1400" dirty="0" smtClean="0"/>
                <a:t>숫자 </a:t>
              </a:r>
              <a:r>
                <a:rPr lang="en-US" altLang="ko-KR" sz="1400" dirty="0" smtClean="0"/>
                <a:t>0 </a:t>
              </a:r>
              <a:r>
                <a:rPr lang="ko-KR" altLang="en-US" sz="1400" dirty="0" smtClean="0"/>
                <a:t>에</a:t>
              </a:r>
              <a:r>
                <a:rPr lang="en-US" altLang="ko-KR" sz="1400" dirty="0" smtClean="0"/>
                <a:t> </a:t>
              </a:r>
              <a:r>
                <a:rPr lang="ko-KR" altLang="en-US" sz="1400" dirty="0" smtClean="0"/>
                <a:t>근접할 때</a:t>
              </a:r>
              <a:r>
                <a:rPr lang="en-US" altLang="ko-KR" sz="1400" dirty="0" smtClean="0"/>
                <a:t>) backpropagation</a:t>
              </a:r>
              <a:r>
                <a:rPr lang="ko-KR" altLang="en-US" sz="1400" dirty="0" smtClean="0"/>
                <a:t> 힘들게 된다</a:t>
              </a:r>
              <a:r>
                <a:rPr lang="en-US" altLang="ko-KR" sz="1400" dirty="0" smtClean="0"/>
                <a:t>.</a:t>
              </a:r>
              <a:endParaRPr lang="ko-KR" altLang="en-US" sz="1400" dirty="0"/>
            </a:p>
          </p:txBody>
        </p:sp>
      </p:grpSp>
      <p:pic>
        <p:nvPicPr>
          <p:cNvPr id="1026" name="Picture 2" descr="C:\Users\CHUNGK~1\AppData\Local\Temp\SNAGHTML196c1d6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15" y="5503689"/>
            <a:ext cx="8686800" cy="38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518706" y="7111263"/>
            <a:ext cx="35310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Cross entropy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logistic regression</a:t>
            </a:r>
            <a:r>
              <a:rPr lang="ko-KR" altLang="en-US" sz="1400" dirty="0" smtClean="0"/>
              <a:t>과 결합되게 되고</a:t>
            </a:r>
            <a:endParaRPr lang="en-US" altLang="ko-KR" sz="1400" dirty="0" smtClean="0"/>
          </a:p>
          <a:p>
            <a:r>
              <a:rPr lang="en-US" altLang="ko-KR" sz="1400" dirty="0" smtClean="0"/>
              <a:t>Minimizing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C </a:t>
            </a:r>
            <a:r>
              <a:rPr lang="ko-KR" altLang="en-US" sz="1400" dirty="0" smtClean="0"/>
              <a:t>값을 구할 때 미분된 </a:t>
            </a:r>
            <a:r>
              <a:rPr lang="en-US" altLang="ko-KR" sz="1400" dirty="0" smtClean="0"/>
              <a:t>(</a:t>
            </a:r>
            <a:r>
              <a:rPr lang="el-GR" altLang="ko-KR" sz="1400" dirty="0"/>
              <a:t>δ</a:t>
            </a:r>
            <a:r>
              <a:rPr lang="en-US" altLang="ko-KR" sz="1400" dirty="0"/>
              <a:t>’</a:t>
            </a:r>
            <a:r>
              <a:rPr lang="en-US" altLang="ko-KR" sz="1400" dirty="0" smtClean="0"/>
              <a:t>) </a:t>
            </a:r>
            <a:r>
              <a:rPr lang="ko-KR" altLang="en-US" sz="1400" dirty="0" smtClean="0"/>
              <a:t>값이 아니라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(</a:t>
            </a:r>
            <a:r>
              <a:rPr lang="el-GR" altLang="ko-KR" sz="1400" dirty="0" smtClean="0"/>
              <a:t>δ</a:t>
            </a:r>
            <a:r>
              <a:rPr lang="en-US" altLang="ko-KR" sz="1400" dirty="0" smtClean="0"/>
              <a:t>)-y</a:t>
            </a:r>
            <a:r>
              <a:rPr lang="ko-KR" altLang="en-US" sz="1400" dirty="0" smtClean="0"/>
              <a:t> 차이가 </a:t>
            </a:r>
            <a:r>
              <a:rPr lang="en-US" altLang="ko-KR" sz="1400" dirty="0" smtClean="0"/>
              <a:t>gradient descent</a:t>
            </a:r>
            <a:r>
              <a:rPr lang="ko-KR" altLang="en-US" sz="1400" dirty="0" smtClean="0"/>
              <a:t>에 적용되어 계산된다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5557002" y="6258602"/>
            <a:ext cx="3355021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ko-KR" altLang="en-US" dirty="0">
                <a:hlinkClick r:id="rId3"/>
              </a:rPr>
              <a:t>https://</a:t>
            </a:r>
            <a:r>
              <a:rPr lang="ko-KR" altLang="en-US" dirty="0" smtClean="0">
                <a:hlinkClick r:id="rId3"/>
              </a:rPr>
              <a:t>youtu.be/rtD0RvfBJqQ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4929954" y="6443268"/>
            <a:ext cx="55012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584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SGD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13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55" y="327391"/>
            <a:ext cx="10950889" cy="620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26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Adam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Cs231n_2018 lecture07 </a:t>
            </a:r>
            <a:r>
              <a:rPr lang="ko-KR" altLang="en-US" dirty="0" smtClean="0"/>
              <a:t>참고 </a:t>
            </a:r>
            <a:r>
              <a:rPr lang="en-US" altLang="ko-KR" dirty="0">
                <a:hlinkClick r:id="rId2"/>
              </a:rPr>
              <a:t>https://youtu.be/_</a:t>
            </a:r>
            <a:r>
              <a:rPr lang="en-US" altLang="ko-KR" dirty="0" smtClean="0">
                <a:hlinkClick r:id="rId2"/>
              </a:rPr>
              <a:t>JB0AO7QxSA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14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807" y="1982404"/>
            <a:ext cx="5982193" cy="30285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12" y="1982404"/>
            <a:ext cx="5982194" cy="302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491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Gradient/Jacobian/Hessian/Laplacian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203001" y="443378"/>
            <a:ext cx="3598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2"/>
              </a:rPr>
              <a:t>http://</a:t>
            </a:r>
            <a:r>
              <a:rPr lang="ko-KR" altLang="en-US" dirty="0" smtClean="0">
                <a:hlinkClick r:id="rId2"/>
              </a:rPr>
              <a:t>darkpgmr.tistory.com/132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20" y="1029397"/>
            <a:ext cx="2835410" cy="466586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그룹 9"/>
          <p:cNvGrpSpPr/>
          <p:nvPr/>
        </p:nvGrpSpPr>
        <p:grpSpPr>
          <a:xfrm>
            <a:off x="3235569" y="1029397"/>
            <a:ext cx="8752900" cy="6858000"/>
            <a:chOff x="2916656" y="1189652"/>
            <a:chExt cx="8752900" cy="68580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16656" y="1189652"/>
              <a:ext cx="4278664" cy="6858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95320" y="1189652"/>
              <a:ext cx="4474236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8425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Gradient/Jacobian/Hessian</a:t>
            </a:r>
            <a:r>
              <a:rPr lang="en-US" altLang="ko-KR" dirty="0"/>
              <a:t>/Laplacian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203001" y="443378"/>
            <a:ext cx="3598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2"/>
              </a:rPr>
              <a:t>http://</a:t>
            </a:r>
            <a:r>
              <a:rPr lang="ko-KR" altLang="en-US" dirty="0" smtClean="0">
                <a:hlinkClick r:id="rId2"/>
              </a:rPr>
              <a:t>darkpgmr.tistory.com/132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07" y="1141047"/>
            <a:ext cx="4078194" cy="6858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2155" y="1141047"/>
            <a:ext cx="4458645" cy="6858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0800" y="992463"/>
            <a:ext cx="5646909" cy="532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264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Gradient/Jacobian/Hessian</a:t>
            </a:r>
            <a:r>
              <a:rPr lang="en-US" altLang="ko-KR" dirty="0"/>
              <a:t>/Laplacian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203001" y="443378"/>
            <a:ext cx="3598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2"/>
              </a:rPr>
              <a:t>http://</a:t>
            </a:r>
            <a:r>
              <a:rPr lang="ko-KR" altLang="en-US" dirty="0" smtClean="0">
                <a:hlinkClick r:id="rId2"/>
              </a:rPr>
              <a:t>darkpgmr.tistory.com/132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18" y="1141047"/>
            <a:ext cx="4113635" cy="6858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753" y="1141047"/>
            <a:ext cx="5517358" cy="534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14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Bootstrap/Boosting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18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89" y="1541888"/>
            <a:ext cx="4437511" cy="23890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184" y="4386199"/>
            <a:ext cx="4446655" cy="238221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4717914" y="1552602"/>
            <a:ext cx="4410076" cy="2391363"/>
            <a:chOff x="4717914" y="1552602"/>
            <a:chExt cx="4410076" cy="23913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05981" y="1599468"/>
              <a:ext cx="2857748" cy="229762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717914" y="1552602"/>
              <a:ext cx="4410076" cy="2391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7155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19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64" y="56858"/>
            <a:ext cx="5494283" cy="31718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420" y="507636"/>
            <a:ext cx="1495144" cy="42278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420" y="1066002"/>
            <a:ext cx="3567067" cy="115355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4254" y="2355141"/>
            <a:ext cx="4698292" cy="16392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4254" y="4420869"/>
            <a:ext cx="1914529" cy="1935481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8063950" y="4541396"/>
            <a:ext cx="3836500" cy="1959361"/>
            <a:chOff x="522721" y="3812846"/>
            <a:chExt cx="3836500" cy="195936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2721" y="3812846"/>
              <a:ext cx="2479048" cy="195936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8"/>
            <a:srcRect l="47911"/>
            <a:stretch/>
          </p:blipFill>
          <p:spPr>
            <a:xfrm>
              <a:off x="3060584" y="3812846"/>
              <a:ext cx="1298637" cy="1935952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483" y="3800534"/>
            <a:ext cx="5049267" cy="272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56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2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"/>
            <a:ext cx="12192000" cy="68575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453" y="6881182"/>
            <a:ext cx="5056577" cy="257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38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MCMC</a:t>
            </a:r>
            <a:endParaRPr lang="ko-KR" altLang="en-US" dirty="0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5788" y="-162393"/>
            <a:ext cx="2735255" cy="3062868"/>
          </a:xfrm>
          <a:prstGeom prst="rect">
            <a:avLst/>
          </a:prstGeom>
        </p:spPr>
      </p:pic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그림으로 보는</a:t>
            </a:r>
            <a:r>
              <a:rPr lang="en-US" altLang="ko-KR" dirty="0" smtClean="0"/>
              <a:t>Deep Neural Network </a:t>
            </a:r>
            <a:r>
              <a:rPr lang="ko-KR" altLang="en-US" dirty="0" smtClean="0"/>
              <a:t>근 현대사 </a:t>
            </a:r>
            <a:r>
              <a:rPr lang="en-US" altLang="ko-KR" dirty="0" smtClean="0"/>
              <a:t>by </a:t>
            </a:r>
            <a:r>
              <a:rPr lang="ko-KR" altLang="en-US" dirty="0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20</a:t>
            </a:fld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1363758" y="2823164"/>
            <a:ext cx="3688484" cy="3150226"/>
            <a:chOff x="359507" y="1074818"/>
            <a:chExt cx="6252890" cy="534041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l="30115" t="20826" r="26983" b="5234"/>
            <a:stretch/>
          </p:blipFill>
          <p:spPr>
            <a:xfrm>
              <a:off x="359507" y="1074818"/>
              <a:ext cx="4413303" cy="5070763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516397" y="6138229"/>
              <a:ext cx="6096000" cy="27699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R" altLang="en-US" sz="1200" dirty="0"/>
                <a:t>http://www.4four.us/article/2014/11/markov-chain-monte-carlo</a:t>
              </a: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1043" y="-162393"/>
            <a:ext cx="2708066" cy="264157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221764" y="489544"/>
            <a:ext cx="23678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http://newsight.tistory.com/102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9287" y="-178566"/>
            <a:ext cx="4296073" cy="249997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80851" y="1071422"/>
            <a:ext cx="3370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6"/>
              </a:rPr>
              <a:t>https://</a:t>
            </a:r>
            <a:r>
              <a:rPr lang="ko-KR" altLang="en-US" dirty="0" smtClean="0">
                <a:hlinkClick r:id="rId6"/>
              </a:rPr>
              <a:t>youtu.be/SAknTVJ16r4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80" y="4318746"/>
            <a:ext cx="6206850" cy="3724110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6314830" y="3077135"/>
            <a:ext cx="6096000" cy="4098653"/>
            <a:chOff x="6314830" y="3077135"/>
            <a:chExt cx="6096000" cy="4098653"/>
          </a:xfrm>
        </p:grpSpPr>
        <p:sp>
          <p:nvSpPr>
            <p:cNvPr id="16" name="직사각형 15"/>
            <p:cNvSpPr/>
            <p:nvPr/>
          </p:nvSpPr>
          <p:spPr>
            <a:xfrm>
              <a:off x="6314830" y="6529457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R" altLang="en-US" dirty="0"/>
                <a:t>https://ko.coursera.org/learn/probabilistic-graphical-models-2-inference/lecture/NkP41/gibbs-sampling</a:t>
              </a: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21403" y="3077135"/>
              <a:ext cx="4647372" cy="3532002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6405610" y="7159601"/>
            <a:ext cx="6159814" cy="2820817"/>
            <a:chOff x="6405610" y="7159601"/>
            <a:chExt cx="6159814" cy="2820817"/>
          </a:xfrm>
        </p:grpSpPr>
        <p:sp>
          <p:nvSpPr>
            <p:cNvPr id="19" name="직사각형 18"/>
            <p:cNvSpPr/>
            <p:nvPr/>
          </p:nvSpPr>
          <p:spPr>
            <a:xfrm>
              <a:off x="6469424" y="9334087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R" altLang="en-US" dirty="0"/>
                <a:t>http://groups.csail.mit.edu/vision/sli/projects.php?name=shape_sampling</a:t>
              </a: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05610" y="7159601"/>
              <a:ext cx="4478958" cy="2253324"/>
            </a:xfrm>
            <a:prstGeom prst="rect">
              <a:avLst/>
            </a:prstGeom>
          </p:spPr>
        </p:pic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713" y="1369041"/>
            <a:ext cx="4121739" cy="293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16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Convolution arithmetic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21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99" y="4869188"/>
            <a:ext cx="2334353" cy="17684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176" y="1458713"/>
            <a:ext cx="5376518" cy="35871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8" y="1216617"/>
            <a:ext cx="4976048" cy="34636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92581" y="5305033"/>
            <a:ext cx="7012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Zero padding</a:t>
            </a:r>
            <a:r>
              <a:rPr lang="ko-KR" altLang="en-US" dirty="0" smtClean="0"/>
              <a:t>은 왜 할까</a:t>
            </a:r>
            <a:r>
              <a:rPr lang="en-US" altLang="ko-KR" dirty="0" smtClean="0"/>
              <a:t>? Convolution </a:t>
            </a:r>
            <a:r>
              <a:rPr lang="ko-KR" altLang="en-US" dirty="0" smtClean="0"/>
              <a:t>전</a:t>
            </a:r>
            <a:r>
              <a:rPr lang="en-US" altLang="ko-KR" dirty="0" smtClean="0"/>
              <a:t>/</a:t>
            </a:r>
            <a:r>
              <a:rPr lang="ko-KR" altLang="en-US" dirty="0" smtClean="0"/>
              <a:t>후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의 크기를 유지하기 위함일까</a:t>
            </a:r>
            <a:r>
              <a:rPr lang="en-US" altLang="ko-KR" dirty="0" smtClean="0"/>
              <a:t>? Image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경계면의</a:t>
            </a:r>
            <a:r>
              <a:rPr lang="ko-KR" altLang="en-US" dirty="0" smtClean="0"/>
              <a:t> 정보까지 살리기 위함이라는 것도 유념하자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0381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Transfer Learning with CNN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22" y="1272195"/>
            <a:ext cx="5475445" cy="31359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344" y="1272195"/>
            <a:ext cx="5475445" cy="313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922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 propagation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035801" y="6112935"/>
            <a:ext cx="4841630" cy="514350"/>
          </a:xfrm>
        </p:spPr>
        <p:txBody>
          <a:bodyPr>
            <a:normAutofit/>
          </a:bodyPr>
          <a:lstStyle/>
          <a:p>
            <a:pPr algn="r"/>
            <a:r>
              <a:rPr lang="en-US" altLang="ko-KR" sz="1200" dirty="0" smtClean="0">
                <a:hlinkClick r:id="rId2"/>
              </a:rPr>
              <a:t>http://home.agh.edu.pl/~vlsi/AI/backp_t_en/backprop.html</a:t>
            </a:r>
            <a:endParaRPr lang="en-US" altLang="ko-KR" sz="1200" dirty="0" smtClean="0"/>
          </a:p>
          <a:p>
            <a:pPr algn="r"/>
            <a:endParaRPr lang="ko-KR" altLang="en-US" sz="12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23</a:t>
            </a:fld>
            <a:endParaRPr lang="ko-KR" altLang="en-US" dirty="0"/>
          </a:p>
        </p:txBody>
      </p:sp>
      <p:pic>
        <p:nvPicPr>
          <p:cNvPr id="1026" name="Picture 2" descr="back propagation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04" y="1320800"/>
            <a:ext cx="7176559" cy="52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ck propagation, clip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157" y="2391053"/>
            <a:ext cx="4923073" cy="156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23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Linear Classifier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24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68" y="1083093"/>
            <a:ext cx="10950889" cy="620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41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합성 신경망 </a:t>
            </a:r>
            <a:r>
              <a:rPr lang="en-US" altLang="ko-KR" dirty="0" smtClean="0"/>
              <a:t>Convolutional Neural Network (CNN)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25</a:t>
            </a:fld>
            <a:endParaRPr lang="ko-KR" altLang="en-US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1" y="1834623"/>
            <a:ext cx="11319281" cy="4379913"/>
          </a:xfrm>
        </p:spPr>
      </p:pic>
      <p:sp>
        <p:nvSpPr>
          <p:cNvPr id="9" name="TextBox 8"/>
          <p:cNvSpPr txBox="1"/>
          <p:nvPr/>
        </p:nvSpPr>
        <p:spPr>
          <a:xfrm>
            <a:off x="889000" y="1456265"/>
            <a:ext cx="10498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Convolution layer + Pooling == creating feature maps == feature extraction?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Fully connected network == classification?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82" y="6098521"/>
            <a:ext cx="10871455" cy="446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CNN – LeNet-5 </a:t>
            </a:r>
            <a:r>
              <a:rPr lang="en-US" altLang="ko-KR" sz="2000" dirty="0" smtClean="0"/>
              <a:t>(1998)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26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07" y="1141046"/>
            <a:ext cx="8278172" cy="534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758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CNN – </a:t>
            </a:r>
            <a:r>
              <a:rPr lang="en-US" altLang="ko-KR" dirty="0" err="1" smtClean="0"/>
              <a:t>AlexNet</a:t>
            </a:r>
            <a:r>
              <a:rPr lang="en-US" altLang="ko-KR" dirty="0" smtClean="0"/>
              <a:t>(supervision) </a:t>
            </a:r>
            <a:r>
              <a:rPr lang="en-US" altLang="ko-KR" sz="2000" dirty="0" smtClean="0"/>
              <a:t>2012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27</a:t>
            </a:fld>
            <a:endParaRPr lang="ko-KR" altLang="en-US" dirty="0"/>
          </a:p>
        </p:txBody>
      </p:sp>
      <p:pic>
        <p:nvPicPr>
          <p:cNvPr id="6" name="내용 개체 틀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1"/>
          <a:stretch/>
        </p:blipFill>
        <p:spPr>
          <a:xfrm>
            <a:off x="173235" y="1130257"/>
            <a:ext cx="8432974" cy="52916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765" y="1863337"/>
            <a:ext cx="8674311" cy="46519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4732" y="1141047"/>
            <a:ext cx="2707354" cy="212307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3903" y="3394703"/>
            <a:ext cx="4359018" cy="223285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201891" y="576520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err="1">
                <a:latin typeface="medium-content-serif-font"/>
                <a:hlinkClick r:id="rId6"/>
              </a:rPr>
              <a:t>AlexNet</a:t>
            </a:r>
            <a:r>
              <a:rPr lang="en-US" altLang="ko-KR" dirty="0">
                <a:latin typeface="medium-content-serif-font"/>
              </a:rPr>
              <a:t> significantly outperformed all the prior competitors and won the challenge by reducing the top-5 error from 26% to 15.3%. 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061" y="6226873"/>
            <a:ext cx="4160881" cy="28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9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CNN – </a:t>
            </a:r>
            <a:r>
              <a:rPr lang="en-US" altLang="ko-KR" dirty="0" err="1" smtClean="0"/>
              <a:t>ZFNet</a:t>
            </a:r>
            <a:r>
              <a:rPr lang="en-US" altLang="ko-KR" dirty="0" smtClean="0"/>
              <a:t> </a:t>
            </a:r>
            <a:r>
              <a:rPr lang="en-US" altLang="ko-KR" sz="2000" dirty="0" smtClean="0"/>
              <a:t>(2013)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28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9" y="950471"/>
            <a:ext cx="5996503" cy="583815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935881" y="115041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medium-content-serif-font"/>
              </a:rPr>
              <a:t>It achieved a top-5 error rate of 14.8% which is now already half of the prior mentioned non-neural error rate. It was mostly an achievement by tweaking the hyper-parameters of </a:t>
            </a:r>
            <a:r>
              <a:rPr lang="en-US" altLang="ko-KR" dirty="0" err="1">
                <a:latin typeface="medium-content-serif-font"/>
              </a:rPr>
              <a:t>AlexNet</a:t>
            </a:r>
            <a:r>
              <a:rPr lang="en-US" altLang="ko-KR" dirty="0">
                <a:latin typeface="medium-content-serif-font"/>
              </a:rPr>
              <a:t> while maintaining the same structure with additional Deep Learning elements as discussed earlier in this essay.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19044" t="2083" r="15378" b="11625"/>
          <a:stretch/>
        </p:blipFill>
        <p:spPr>
          <a:xfrm>
            <a:off x="5987863" y="4803160"/>
            <a:ext cx="7181386" cy="5412059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5935881" y="2000515"/>
            <a:ext cx="7285351" cy="2533653"/>
            <a:chOff x="5935881" y="2000515"/>
            <a:chExt cx="7285351" cy="253365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35881" y="2000515"/>
              <a:ext cx="7285351" cy="1912786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18160" y="3724712"/>
              <a:ext cx="5567079" cy="8094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560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GoogLeNet</a:t>
            </a:r>
            <a:r>
              <a:rPr lang="en-US" altLang="ko-KR" dirty="0" smtClean="0"/>
              <a:t> </a:t>
            </a:r>
            <a:r>
              <a:rPr lang="en-US" altLang="ko-KR" sz="2000" dirty="0" smtClean="0"/>
              <a:t>(2014)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7018264" y="133825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>
                <a:latin typeface="medium-content-serif-font"/>
              </a:rPr>
              <a:t>This </a:t>
            </a:r>
            <a:r>
              <a:rPr lang="en-US" altLang="ko-KR" dirty="0">
                <a:latin typeface="medium-content-serif-font"/>
              </a:rPr>
              <a:t>was very close to human level performance which the </a:t>
            </a:r>
            <a:r>
              <a:rPr lang="en-US" altLang="ko-KR" dirty="0" smtClean="0">
                <a:latin typeface="medium-content-serif-font"/>
              </a:rPr>
              <a:t>organizers </a:t>
            </a:r>
            <a:r>
              <a:rPr lang="en-US" altLang="ko-KR" dirty="0">
                <a:latin typeface="medium-content-serif-font"/>
              </a:rPr>
              <a:t>of the challenge were now forced to evaluate</a:t>
            </a:r>
            <a:r>
              <a:rPr lang="en-US" altLang="ko-KR" dirty="0" smtClean="0">
                <a:latin typeface="medium-content-serif-font"/>
              </a:rPr>
              <a:t>. </a:t>
            </a:r>
          </a:p>
          <a:p>
            <a:r>
              <a:rPr lang="en-US" altLang="ko-KR" dirty="0" smtClean="0"/>
              <a:t>The </a:t>
            </a:r>
            <a:r>
              <a:rPr lang="en-US" altLang="ko-KR" dirty="0"/>
              <a:t>network used a CNN inspired by </a:t>
            </a:r>
            <a:r>
              <a:rPr lang="en-US" altLang="ko-KR" dirty="0" err="1"/>
              <a:t>LeNet</a:t>
            </a:r>
            <a:r>
              <a:rPr lang="en-US" altLang="ko-KR" dirty="0"/>
              <a:t> but implemented a novel element which is dubbed an inception module. </a:t>
            </a:r>
            <a:endParaRPr lang="en-US" altLang="ko-KR" dirty="0" smtClean="0"/>
          </a:p>
          <a:p>
            <a:r>
              <a:rPr lang="en-US" altLang="ko-KR" dirty="0" smtClean="0"/>
              <a:t>It </a:t>
            </a:r>
            <a:r>
              <a:rPr lang="en-US" altLang="ko-KR" dirty="0"/>
              <a:t>used batch normalization, image distortions and </a:t>
            </a:r>
            <a:r>
              <a:rPr lang="en-US" altLang="ko-KR" dirty="0" err="1"/>
              <a:t>RMSprop</a:t>
            </a:r>
            <a:r>
              <a:rPr lang="en-US" altLang="ko-KR" dirty="0"/>
              <a:t>. This module is based on several very small convolutions in order to drastically reduce the number of parameters. </a:t>
            </a:r>
            <a:endParaRPr lang="en-US" altLang="ko-KR" dirty="0" smtClean="0"/>
          </a:p>
          <a:p>
            <a:r>
              <a:rPr lang="en-US" altLang="ko-KR" dirty="0" smtClean="0"/>
              <a:t>Their </a:t>
            </a:r>
            <a:r>
              <a:rPr lang="en-US" altLang="ko-KR" dirty="0"/>
              <a:t>architecture consisted of a 22 layer deep CNN but reduced the number of parameters from 60 million (</a:t>
            </a:r>
            <a:r>
              <a:rPr lang="en-US" altLang="ko-KR" dirty="0" err="1"/>
              <a:t>AlexNet</a:t>
            </a:r>
            <a:r>
              <a:rPr lang="en-US" altLang="ko-KR" dirty="0"/>
              <a:t>) to 4 million.</a:t>
            </a:r>
            <a:endParaRPr lang="ko-KR" altLang="en-US" dirty="0"/>
          </a:p>
        </p:txBody>
      </p:sp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4" y="-189960"/>
            <a:ext cx="7433486" cy="558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ooglenet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06" y="4096471"/>
            <a:ext cx="9323320" cy="264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603" y="186489"/>
            <a:ext cx="1675837" cy="110262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432" y="5448982"/>
            <a:ext cx="3179959" cy="234748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6391" y="5478702"/>
            <a:ext cx="2900743" cy="211480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12565" y="6622723"/>
            <a:ext cx="7247863" cy="28612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20035" y="6702532"/>
            <a:ext cx="5902522" cy="2300840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>
            <a:off x="446049" y="4408449"/>
            <a:ext cx="33751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2060" y="7770184"/>
            <a:ext cx="3985508" cy="110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5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Neural Network (NN) </a:t>
            </a:r>
            <a:r>
              <a:rPr lang="ko-KR" altLang="en-US" dirty="0" smtClean="0"/>
              <a:t>의 핵심 기술들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Back propagation : </a:t>
            </a:r>
            <a:r>
              <a:rPr lang="ko-KR" altLang="en-US" dirty="0" smtClean="0"/>
              <a:t>너무 </a:t>
            </a:r>
            <a:r>
              <a:rPr lang="ko-KR" altLang="en-US" smtClean="0"/>
              <a:t>기초라서 패스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3</a:t>
            </a:fld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824978"/>
              </p:ext>
            </p:extLst>
          </p:nvPr>
        </p:nvGraphicFramePr>
        <p:xfrm>
          <a:off x="666309" y="1855273"/>
          <a:ext cx="6314355" cy="4632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14355"/>
              </a:tblGrid>
              <a:tr h="5047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CNN</a:t>
                      </a:r>
                      <a:endParaRPr lang="ko-KR" altLang="en-US" sz="2000" dirty="0"/>
                    </a:p>
                  </a:txBody>
                  <a:tcPr marL="124448" marR="124448" marT="62224" marB="62224"/>
                </a:tc>
              </a:tr>
              <a:tr h="8711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/>
                        <a:t>Batch Normalization</a:t>
                      </a:r>
                    </a:p>
                  </a:txBody>
                  <a:tcPr marL="124448" marR="124448" marT="62224" marB="62224"/>
                </a:tc>
              </a:tr>
              <a:tr h="8711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/>
                        <a:t>Dropout (</a:t>
                      </a:r>
                      <a:r>
                        <a:rPr lang="en-US" altLang="ko-KR" sz="1800" dirty="0" err="1" smtClean="0"/>
                        <a:t>DropConnection</a:t>
                      </a:r>
                      <a:r>
                        <a:rPr lang="en-US" altLang="ko-KR" sz="1800" dirty="0" smtClean="0"/>
                        <a:t>)</a:t>
                      </a:r>
                    </a:p>
                  </a:txBody>
                  <a:tcPr marL="124448" marR="124448" marT="62224" marB="62224"/>
                </a:tc>
              </a:tr>
              <a:tr h="8711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/>
                        <a:t>Data augmentation</a:t>
                      </a:r>
                    </a:p>
                  </a:txBody>
                  <a:tcPr marL="124448" marR="124448" marT="62224" marB="62224"/>
                </a:tc>
              </a:tr>
              <a:tr h="5047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Weight initialization</a:t>
                      </a:r>
                      <a:endParaRPr lang="ko-KR" altLang="en-US" sz="1800" dirty="0"/>
                    </a:p>
                  </a:txBody>
                  <a:tcPr marL="124448" marR="124448" marT="62224" marB="62224"/>
                </a:tc>
              </a:tr>
              <a:tr h="5047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/>
                        <a:t>Pooling </a:t>
                      </a:r>
                    </a:p>
                  </a:txBody>
                  <a:tcPr marL="124448" marR="124448" marT="62224" marB="62224"/>
                </a:tc>
              </a:tr>
              <a:tr h="5047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Activation </a:t>
                      </a:r>
                      <a:r>
                        <a:rPr lang="en-US" altLang="ko-KR" sz="1800" dirty="0" err="1" smtClean="0"/>
                        <a:t>Func</a:t>
                      </a:r>
                      <a:r>
                        <a:rPr lang="en-US" altLang="ko-KR" sz="1800" dirty="0" smtClean="0"/>
                        <a:t>.</a:t>
                      </a:r>
                      <a:endParaRPr lang="ko-KR" altLang="en-US" sz="1800" dirty="0"/>
                    </a:p>
                  </a:txBody>
                  <a:tcPr marL="124448" marR="124448" marT="62224" marB="62224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129347" y="4423318"/>
            <a:ext cx="4671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dirty="0" smtClean="0"/>
              <a:t>* </a:t>
            </a:r>
            <a:r>
              <a:rPr lang="ko-KR" altLang="en-US" b="1" u="sng" dirty="0" smtClean="0"/>
              <a:t>나열된 항목들은 </a:t>
            </a:r>
            <a:r>
              <a:rPr lang="ko-KR" altLang="en-US" b="1" u="sng" dirty="0" smtClean="0"/>
              <a:t>뒤 슬라이드에 모두 </a:t>
            </a:r>
            <a:r>
              <a:rPr lang="ko-KR" altLang="en-US" b="1" u="sng" dirty="0" smtClean="0"/>
              <a:t>다룰 것임</a:t>
            </a:r>
            <a:endParaRPr lang="ko-KR" altLang="en-US" b="1" u="sng" dirty="0"/>
          </a:p>
        </p:txBody>
      </p:sp>
    </p:spTree>
    <p:extLst>
      <p:ext uri="{BB962C8B-B14F-4D97-AF65-F5344CB8AC3E}">
        <p14:creationId xmlns:p14="http://schemas.microsoft.com/office/powerpoint/2010/main" val="91955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VGGNet</a:t>
            </a:r>
            <a:r>
              <a:rPr lang="en-US" altLang="ko-KR" dirty="0" smtClean="0"/>
              <a:t> </a:t>
            </a:r>
            <a:r>
              <a:rPr lang="en-US" altLang="ko-KR" sz="2000" dirty="0" smtClean="0"/>
              <a:t>(2014)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892800" y="115041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err="1">
                <a:latin typeface="medium-content-serif-font"/>
              </a:rPr>
              <a:t>VGGNet</a:t>
            </a:r>
            <a:r>
              <a:rPr lang="en-US" altLang="ko-KR" dirty="0">
                <a:latin typeface="medium-content-serif-font"/>
              </a:rPr>
              <a:t> consists of 16 convolutional layers and is very appealing because of its very uniform architecture. </a:t>
            </a:r>
            <a:r>
              <a:rPr lang="en-US" altLang="ko-KR" u="sng" dirty="0">
                <a:solidFill>
                  <a:srgbClr val="FF0000"/>
                </a:solidFill>
                <a:latin typeface="medium-content-serif-font"/>
              </a:rPr>
              <a:t>Similar to </a:t>
            </a:r>
            <a:r>
              <a:rPr lang="en-US" altLang="ko-KR" u="sng" dirty="0" err="1">
                <a:solidFill>
                  <a:srgbClr val="FF0000"/>
                </a:solidFill>
                <a:latin typeface="medium-content-serif-font"/>
              </a:rPr>
              <a:t>AlexNet</a:t>
            </a:r>
            <a:r>
              <a:rPr lang="en-US" altLang="ko-KR" u="sng" dirty="0">
                <a:solidFill>
                  <a:srgbClr val="FF0000"/>
                </a:solidFill>
                <a:latin typeface="medium-content-serif-font"/>
              </a:rPr>
              <a:t>, only 3x3 convolutions, but lots of filters.</a:t>
            </a:r>
            <a:r>
              <a:rPr lang="en-US" altLang="ko-KR" dirty="0">
                <a:latin typeface="medium-content-serif-font"/>
              </a:rPr>
              <a:t> </a:t>
            </a:r>
            <a:endParaRPr lang="en-US" altLang="ko-KR" dirty="0" smtClean="0">
              <a:latin typeface="medium-content-serif-font"/>
            </a:endParaRPr>
          </a:p>
          <a:p>
            <a:r>
              <a:rPr lang="en-US" altLang="ko-KR" dirty="0"/>
              <a:t>The weight configuration of the </a:t>
            </a:r>
            <a:r>
              <a:rPr lang="en-US" altLang="ko-KR" dirty="0" err="1"/>
              <a:t>VGGNet</a:t>
            </a:r>
            <a:r>
              <a:rPr lang="en-US" altLang="ko-KR" dirty="0"/>
              <a:t> is publicly available and has been used in many other applications and challenges as a baseline feature extractor. However, </a:t>
            </a:r>
            <a:r>
              <a:rPr lang="en-US" altLang="ko-KR" dirty="0" err="1"/>
              <a:t>VGGNet</a:t>
            </a:r>
            <a:r>
              <a:rPr lang="en-US" altLang="ko-KR" dirty="0"/>
              <a:t> consists of 138 million parameters, which can be a bit challenging to handle.</a:t>
            </a:r>
            <a:endParaRPr lang="ko-KR" altLang="en-US" dirty="0"/>
          </a:p>
        </p:txBody>
      </p:sp>
      <p:pic>
        <p:nvPicPr>
          <p:cNvPr id="2050" name="Picture 2" descr="vGGnet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35" y="785839"/>
            <a:ext cx="5106308" cy="299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34" y="3745364"/>
            <a:ext cx="5357209" cy="30681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050" y="3968058"/>
            <a:ext cx="3033936" cy="221995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0552" y="3873538"/>
            <a:ext cx="3698156" cy="240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8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ResNet</a:t>
            </a:r>
            <a:r>
              <a:rPr lang="en-US" altLang="ko-KR" dirty="0" smtClean="0"/>
              <a:t> </a:t>
            </a:r>
            <a:r>
              <a:rPr lang="en-US" altLang="ko-KR" sz="2000" dirty="0" smtClean="0"/>
              <a:t>(2015)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892800" y="115041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medium-content-serif-font"/>
              </a:rPr>
              <a:t>at the ILSVRC 2015, the so-called Residual Neural Network (</a:t>
            </a:r>
            <a:r>
              <a:rPr lang="en-US" altLang="ko-KR" dirty="0" err="1">
                <a:latin typeface="medium-content-serif-font"/>
              </a:rPr>
              <a:t>ResNet</a:t>
            </a:r>
            <a:r>
              <a:rPr lang="en-US" altLang="ko-KR" dirty="0">
                <a:latin typeface="medium-content-serif-font"/>
              </a:rPr>
              <a:t>) by </a:t>
            </a:r>
            <a:r>
              <a:rPr lang="en-US" altLang="ko-KR" dirty="0" err="1">
                <a:latin typeface="medium-content-serif-font"/>
              </a:rPr>
              <a:t>Kaiming</a:t>
            </a:r>
            <a:r>
              <a:rPr lang="en-US" altLang="ko-KR" dirty="0">
                <a:latin typeface="medium-content-serif-font"/>
              </a:rPr>
              <a:t> He et al introduced </a:t>
            </a:r>
            <a:r>
              <a:rPr lang="en-US" altLang="ko-KR" dirty="0" smtClean="0">
                <a:latin typeface="medium-content-serif-font"/>
              </a:rPr>
              <a:t>a novel </a:t>
            </a:r>
            <a:r>
              <a:rPr lang="en-US" altLang="ko-KR" dirty="0">
                <a:latin typeface="medium-content-serif-font"/>
              </a:rPr>
              <a:t>architecture with “skip connections” and features heavy batch normalization. </a:t>
            </a:r>
            <a:endParaRPr lang="en-US" altLang="ko-KR" dirty="0" smtClean="0">
              <a:latin typeface="medium-content-serif-font"/>
            </a:endParaRPr>
          </a:p>
          <a:p>
            <a:r>
              <a:rPr lang="en-US" altLang="ko-KR" dirty="0" smtClean="0">
                <a:latin typeface="medium-content-serif-font"/>
              </a:rPr>
              <a:t>Such </a:t>
            </a:r>
            <a:r>
              <a:rPr lang="en-US" altLang="ko-KR" dirty="0">
                <a:latin typeface="medium-content-serif-font"/>
              </a:rPr>
              <a:t>skip connections are also known as gated units or gated recurrent units and have a strong similarity to recent successful elements applied in RNNs. </a:t>
            </a:r>
            <a:endParaRPr lang="en-US" altLang="ko-KR" dirty="0" smtClean="0">
              <a:latin typeface="medium-content-serif-font"/>
            </a:endParaRPr>
          </a:p>
          <a:p>
            <a:r>
              <a:rPr lang="en-US" altLang="ko-KR" dirty="0" smtClean="0">
                <a:latin typeface="medium-content-serif-font"/>
              </a:rPr>
              <a:t>Thanks </a:t>
            </a:r>
            <a:r>
              <a:rPr lang="en-US" altLang="ko-KR" dirty="0">
                <a:latin typeface="medium-content-serif-font"/>
              </a:rPr>
              <a:t>to this technique they were able to train a NN with 152 layers while still having lower complexity than </a:t>
            </a:r>
            <a:r>
              <a:rPr lang="en-US" altLang="ko-KR" dirty="0" err="1">
                <a:latin typeface="medium-content-serif-font"/>
              </a:rPr>
              <a:t>VGGNet</a:t>
            </a:r>
            <a:r>
              <a:rPr lang="en-US" altLang="ko-KR" dirty="0">
                <a:latin typeface="medium-content-serif-font"/>
              </a:rPr>
              <a:t>. It achieves a top-5 error rate of 3.57% which beats human-level performance on this dataset.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88024"/>
            <a:ext cx="11994919" cy="396274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39" y="1010673"/>
            <a:ext cx="3421677" cy="342929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963" y="1409510"/>
            <a:ext cx="2515496" cy="255954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755" y="7077307"/>
            <a:ext cx="6104281" cy="227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ResNet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32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21" y="1141047"/>
            <a:ext cx="9832708" cy="366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032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참고문헌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dirty="0">
                <a:hlinkClick r:id="rId2"/>
              </a:rPr>
              <a:t>http://cs231n.stanford.edu/</a:t>
            </a:r>
          </a:p>
          <a:p>
            <a:r>
              <a:rPr lang="en-US" altLang="ko-KR" sz="1800" dirty="0" smtClean="0">
                <a:hlinkClick r:id="rId2"/>
              </a:rPr>
              <a:t>http://emergent-enterprise.com/2016/10/why-deep-learning-is-suddenly-changing-your-life-part-ii/</a:t>
            </a:r>
            <a:endParaRPr lang="en-US" altLang="ko-KR" sz="1800" dirty="0" smtClean="0"/>
          </a:p>
          <a:p>
            <a:r>
              <a:rPr lang="en-US" altLang="ko-KR" sz="1800" dirty="0" smtClean="0">
                <a:hlinkClick r:id="rId3"/>
              </a:rPr>
              <a:t>https://beamandrew.github.io/deeplearning/2017/02/23/deep_learning_101_part1.html</a:t>
            </a:r>
            <a:endParaRPr lang="en-US" altLang="ko-KR" sz="1800" dirty="0" smtClean="0"/>
          </a:p>
          <a:p>
            <a:r>
              <a:rPr lang="en-US" altLang="ko-KR" sz="1800" dirty="0" smtClean="0">
                <a:hlinkClick r:id="rId4"/>
              </a:rPr>
              <a:t>https://www.slideshare.net/xavigiro/deep-learning-for-computer-vision-14-image-analytics-lasalle-2016</a:t>
            </a:r>
            <a:endParaRPr lang="en-US" altLang="ko-KR" sz="1800" dirty="0" smtClean="0"/>
          </a:p>
          <a:p>
            <a:r>
              <a:rPr lang="en-US" altLang="ko-KR" sz="1800" dirty="0" smtClean="0"/>
              <a:t>Andrew Ng, Coursera</a:t>
            </a:r>
          </a:p>
          <a:p>
            <a:r>
              <a:rPr lang="en-US" altLang="ko-KR" sz="1800" dirty="0">
                <a:hlinkClick r:id="rId5"/>
              </a:rPr>
              <a:t>https://medium.com/@</a:t>
            </a:r>
            <a:r>
              <a:rPr lang="en-US" altLang="ko-KR" sz="1800" dirty="0" smtClean="0">
                <a:hlinkClick r:id="rId5"/>
              </a:rPr>
              <a:t>siddharthdas_32104/cnns-architectures-lenet-alexnet-vgg-googlenet-resnet-and-more-666091488df5</a:t>
            </a:r>
            <a:endParaRPr lang="en-US" altLang="ko-KR" sz="1800" dirty="0" smtClean="0"/>
          </a:p>
          <a:p>
            <a:r>
              <a:rPr lang="en-US" altLang="ko-KR" sz="1800" dirty="0">
                <a:hlinkClick r:id="rId6"/>
              </a:rPr>
              <a:t>https://</a:t>
            </a:r>
            <a:r>
              <a:rPr lang="en-US" altLang="ko-KR" sz="1800" dirty="0" smtClean="0">
                <a:hlinkClick r:id="rId6"/>
              </a:rPr>
              <a:t>laonple.blog.me</a:t>
            </a:r>
            <a:endParaRPr lang="en-US" altLang="ko-KR" sz="1800" dirty="0" smtClean="0"/>
          </a:p>
          <a:p>
            <a:r>
              <a:rPr lang="ko-KR" altLang="en-US" sz="1800" dirty="0">
                <a:hlinkClick r:id="rId7"/>
              </a:rPr>
              <a:t>http://darkpgmr.tistory.com/132</a:t>
            </a:r>
            <a:r>
              <a:rPr lang="ko-KR" altLang="en-US" sz="1800" dirty="0"/>
              <a:t> </a:t>
            </a:r>
            <a:endParaRPr lang="en-US" altLang="ko-KR" sz="1800" dirty="0" smtClean="0"/>
          </a:p>
          <a:p>
            <a:r>
              <a:rPr lang="en-US" altLang="ko-KR" sz="1800" dirty="0">
                <a:hlinkClick r:id="rId8"/>
              </a:rPr>
              <a:t>https://www.udacity.com/course/ud730</a:t>
            </a:r>
            <a:endParaRPr lang="ko-KR" altLang="en-US" sz="1800" dirty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 smtClean="0"/>
          </a:p>
          <a:p>
            <a:endParaRPr lang="en-US" altLang="ko-KR" sz="1800" dirty="0" smtClean="0"/>
          </a:p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805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</a:t>
            </a:r>
            <a:r>
              <a:rPr lang="en-US" altLang="ko-KR" dirty="0" smtClean="0"/>
              <a:t>mageNet 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34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62" y="923775"/>
            <a:ext cx="6367077" cy="55637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544" y="-5377"/>
            <a:ext cx="93146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6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55" y="293098"/>
            <a:ext cx="5475445" cy="3135902"/>
          </a:xfrm>
          <a:prstGeom prst="rect">
            <a:avLst/>
          </a:prstGeom>
        </p:spPr>
      </p:pic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182563"/>
          </a:xfrm>
        </p:spPr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182563"/>
          </a:xfrm>
        </p:spPr>
        <p:txBody>
          <a:bodyPr/>
          <a:lstStyle/>
          <a:p>
            <a:fld id="{BA983562-D7EA-4923-B1EF-37CD1CB918CD}" type="slidenum">
              <a:rPr lang="ko-KR" altLang="en-US" smtClean="0"/>
              <a:t>35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087" y="287640"/>
            <a:ext cx="5475445" cy="313590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54" y="3423542"/>
            <a:ext cx="5475445" cy="313590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5087" y="3423542"/>
            <a:ext cx="5475445" cy="313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718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182563"/>
          </a:xfrm>
        </p:spPr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182563"/>
          </a:xfrm>
        </p:spPr>
        <p:txBody>
          <a:bodyPr/>
          <a:lstStyle/>
          <a:p>
            <a:fld id="{BA983562-D7EA-4923-B1EF-37CD1CB918CD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55" y="293098"/>
            <a:ext cx="5475445" cy="31359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3098"/>
            <a:ext cx="5475445" cy="31359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55" y="3429000"/>
            <a:ext cx="5475445" cy="31359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29000"/>
            <a:ext cx="5475445" cy="313590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6538913"/>
            <a:ext cx="5475445" cy="313590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555" y="6551908"/>
            <a:ext cx="5475445" cy="313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41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Batch normalization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4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07" y="998007"/>
            <a:ext cx="5475445" cy="31359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951" y="998007"/>
            <a:ext cx="5475445" cy="313590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06" y="3722098"/>
            <a:ext cx="5475445" cy="313590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030" y="6356350"/>
            <a:ext cx="3990922" cy="2285684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5833558" y="3722098"/>
            <a:ext cx="5478231" cy="4117062"/>
            <a:chOff x="10363118" y="3871869"/>
            <a:chExt cx="5478231" cy="4117062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63118" y="3871869"/>
              <a:ext cx="5475445" cy="3135902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513237" y="6026611"/>
              <a:ext cx="2328112" cy="1962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5890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DropOut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DropConnect</a:t>
            </a:r>
            <a:r>
              <a:rPr lang="en-US" altLang="ko-KR" dirty="0" smtClean="0"/>
              <a:t>: </a:t>
            </a:r>
            <a:r>
              <a:rPr lang="en-US" altLang="ko-KR" i="1" dirty="0" smtClean="0"/>
              <a:t>for regularization</a:t>
            </a:r>
            <a:endParaRPr lang="ko-KR" altLang="en-US" i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781" y="5963235"/>
            <a:ext cx="5761219" cy="60736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40" y="5963235"/>
            <a:ext cx="5169141" cy="6858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042" y="1049681"/>
            <a:ext cx="5837426" cy="426757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609766" y="1424126"/>
            <a:ext cx="4359018" cy="2309060"/>
            <a:chOff x="609766" y="1424126"/>
            <a:chExt cx="4359018" cy="230906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766" y="1424126"/>
              <a:ext cx="4359018" cy="2309060"/>
            </a:xfrm>
            <a:prstGeom prst="rect">
              <a:avLst/>
            </a:prstGeom>
          </p:spPr>
        </p:pic>
        <p:sp>
          <p:nvSpPr>
            <p:cNvPr id="10" name="오른쪽 화살표 9"/>
            <p:cNvSpPr/>
            <p:nvPr/>
          </p:nvSpPr>
          <p:spPr>
            <a:xfrm>
              <a:off x="2556933" y="1955800"/>
              <a:ext cx="482600" cy="23706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16667" y="1498600"/>
              <a:ext cx="131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 smtClean="0"/>
                <a:t>DropOut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36550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 augmentation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6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07" y="1141048"/>
            <a:ext cx="4661226" cy="26695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427" y="1400244"/>
            <a:ext cx="2900554" cy="138090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0479" y="115041"/>
            <a:ext cx="3610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75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Weight initialization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39" y="1883086"/>
            <a:ext cx="9333745" cy="534563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36925" y="953263"/>
            <a:ext cx="6456327" cy="104574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866" y="3838575"/>
            <a:ext cx="3921041" cy="224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96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Pooling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077" y="1909048"/>
            <a:ext cx="5475445" cy="31359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55" y="1926623"/>
            <a:ext cx="5475445" cy="313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92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K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34" y="115041"/>
            <a:ext cx="5096304" cy="28868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338" y="115041"/>
            <a:ext cx="5040574" cy="2886842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208156" y="3283943"/>
            <a:ext cx="3235569" cy="1653894"/>
            <a:chOff x="208156" y="3283943"/>
            <a:chExt cx="3235569" cy="165389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8156" y="3360497"/>
              <a:ext cx="3235569" cy="157734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115123" y="3283943"/>
              <a:ext cx="15388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o</a:t>
              </a:r>
              <a:r>
                <a:rPr lang="en-US" altLang="ko-KR" b="1" smtClean="0"/>
                <a:t>f sigmoid</a:t>
              </a:r>
              <a:endParaRPr lang="ko-KR" altLang="en-US" b="1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208156" y="5068985"/>
            <a:ext cx="3620429" cy="1206097"/>
            <a:chOff x="208156" y="5068985"/>
            <a:chExt cx="3620429" cy="120609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8156" y="5296451"/>
              <a:ext cx="3620429" cy="97863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59507" y="5068985"/>
              <a:ext cx="2876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/>
                <a:t>Pros and cons in tanh</a:t>
              </a:r>
              <a:endParaRPr lang="ko-KR" altLang="en-US" b="1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3888081" y="3181636"/>
            <a:ext cx="2520154" cy="2390150"/>
            <a:chOff x="3925251" y="3181636"/>
            <a:chExt cx="2520154" cy="2390150"/>
          </a:xfrm>
        </p:grpSpPr>
        <p:sp>
          <p:nvSpPr>
            <p:cNvPr id="15" name="TextBox 14"/>
            <p:cNvSpPr txBox="1"/>
            <p:nvPr/>
          </p:nvSpPr>
          <p:spPr>
            <a:xfrm>
              <a:off x="4199341" y="3181636"/>
              <a:ext cx="224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/>
                <a:t>ReLU</a:t>
              </a:r>
              <a:endParaRPr lang="ko-KR" altLang="en-US" b="1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25251" y="3468609"/>
              <a:ext cx="2336531" cy="2103177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6284108" y="3099277"/>
            <a:ext cx="2373995" cy="2383550"/>
            <a:chOff x="6284108" y="3099277"/>
            <a:chExt cx="2373995" cy="2383550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84108" y="3326321"/>
              <a:ext cx="2373995" cy="2156506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354562" y="3099277"/>
              <a:ext cx="14416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smtClean="0"/>
                <a:t>Leaky ReLU</a:t>
              </a:r>
              <a:endParaRPr lang="ko-KR" altLang="en-US" b="1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8809454" y="3133031"/>
            <a:ext cx="2745161" cy="2083450"/>
            <a:chOff x="8809454" y="3133031"/>
            <a:chExt cx="2745161" cy="2083450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09454" y="3433909"/>
              <a:ext cx="2745161" cy="1782572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9058030" y="3133031"/>
              <a:ext cx="5918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smtClean="0"/>
                <a:t>ELU</a:t>
              </a:r>
              <a:endParaRPr lang="ko-KR" altLang="en-US" b="1"/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7908" y="5371690"/>
            <a:ext cx="3993286" cy="184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70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7845</TotalTime>
  <Words>1020</Words>
  <Application>Microsoft Office PowerPoint</Application>
  <PresentationFormat>와이드스크린</PresentationFormat>
  <Paragraphs>176</Paragraphs>
  <Slides>36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1" baseType="lpstr">
      <vt:lpstr>medium-content-serif-font</vt:lpstr>
      <vt:lpstr>맑은 고딕</vt:lpstr>
      <vt:lpstr>Arial</vt:lpstr>
      <vt:lpstr>Wingdings</vt:lpstr>
      <vt:lpstr>Office 테마</vt:lpstr>
      <vt:lpstr>그림으로 보는 Deep Neural Network  근 현대사</vt:lpstr>
      <vt:lpstr>PowerPoint 프레젠테이션</vt:lpstr>
      <vt:lpstr>Neural Network (NN) 의 핵심 기술들</vt:lpstr>
      <vt:lpstr>Batch normalization</vt:lpstr>
      <vt:lpstr>DropOut/DropConnect: for regularization</vt:lpstr>
      <vt:lpstr>Data augmentation</vt:lpstr>
      <vt:lpstr>Weight initialization</vt:lpstr>
      <vt:lpstr>Pooling </vt:lpstr>
      <vt:lpstr>PowerPoint 프레젠테이션</vt:lpstr>
      <vt:lpstr>이해를 돕기 위한 기타 정보들</vt:lpstr>
      <vt:lpstr>1x1 Convolution</vt:lpstr>
      <vt:lpstr>Cross entropy cost function</vt:lpstr>
      <vt:lpstr>SGD</vt:lpstr>
      <vt:lpstr>Adam</vt:lpstr>
      <vt:lpstr>Gradient/Jacobian/Hessian/Laplacian</vt:lpstr>
      <vt:lpstr>Gradient/Jacobian/Hessian/Laplacian</vt:lpstr>
      <vt:lpstr>Gradient/Jacobian/Hessian/Laplacian</vt:lpstr>
      <vt:lpstr>Bootstrap/Boosting</vt:lpstr>
      <vt:lpstr>PowerPoint 프레젠테이션</vt:lpstr>
      <vt:lpstr>MCMC</vt:lpstr>
      <vt:lpstr>Convolution arithmetic</vt:lpstr>
      <vt:lpstr>Transfer Learning with CNN</vt:lpstr>
      <vt:lpstr>Back propagation</vt:lpstr>
      <vt:lpstr>Linear Classifier</vt:lpstr>
      <vt:lpstr>합성 신경망 Convolutional Neural Network (CNN)</vt:lpstr>
      <vt:lpstr>CNN – LeNet-5 (1998)</vt:lpstr>
      <vt:lpstr>CNN – AlexNet(supervision) 2012</vt:lpstr>
      <vt:lpstr>CNN – ZFNet (2013)</vt:lpstr>
      <vt:lpstr>GoogLeNet (2014)</vt:lpstr>
      <vt:lpstr>VGGNet (2014)</vt:lpstr>
      <vt:lpstr>ResNet (2015)</vt:lpstr>
      <vt:lpstr>ResNet</vt:lpstr>
      <vt:lpstr>참고문헌</vt:lpstr>
      <vt:lpstr>ImageNet 이란?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Neural Network의 근현대사</dc:title>
  <dc:creator>lee chungki</dc:creator>
  <cp:lastModifiedBy>lee chungki</cp:lastModifiedBy>
  <cp:revision>119</cp:revision>
  <dcterms:created xsi:type="dcterms:W3CDTF">2018-05-27T22:58:53Z</dcterms:created>
  <dcterms:modified xsi:type="dcterms:W3CDTF">2018-06-03T00:46:23Z</dcterms:modified>
</cp:coreProperties>
</file>